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5"/>
  </p:notesMasterIdLst>
  <p:sldIdLst>
    <p:sldId id="367" r:id="rId5"/>
    <p:sldId id="368" r:id="rId6"/>
    <p:sldId id="370" r:id="rId7"/>
    <p:sldId id="369" r:id="rId8"/>
    <p:sldId id="372" r:id="rId9"/>
    <p:sldId id="379" r:id="rId10"/>
    <p:sldId id="378" r:id="rId11"/>
    <p:sldId id="376" r:id="rId12"/>
    <p:sldId id="377" r:id="rId13"/>
    <p:sldId id="348"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A8"/>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5033" autoAdjust="0"/>
  </p:normalViewPr>
  <p:slideViewPr>
    <p:cSldViewPr snapToGrid="0">
      <p:cViewPr varScale="1">
        <p:scale>
          <a:sx n="93" d="100"/>
          <a:sy n="93" d="100"/>
        </p:scale>
        <p:origin x="726" y="132"/>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49"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03C0FE25-A21A-5B33-0457-EB247C95879B}"/>
            </a:ext>
          </a:extLst>
        </p:cNvPr>
        <p:cNvGrpSpPr/>
        <p:nvPr/>
      </p:nvGrpSpPr>
      <p:grpSpPr>
        <a:xfrm>
          <a:off x="0" y="0"/>
          <a:ext cx="0" cy="0"/>
          <a:chOff x="0" y="0"/>
          <a:chExt cx="0" cy="0"/>
        </a:xfrm>
      </p:grpSpPr>
      <p:sp>
        <p:nvSpPr>
          <p:cNvPr id="379" name="PlaceHolder 1">
            <a:extLst>
              <a:ext uri="{FF2B5EF4-FFF2-40B4-BE49-F238E27FC236}">
                <a16:creationId xmlns:a16="http://schemas.microsoft.com/office/drawing/2014/main" xmlns="" id="{4D94751A-F995-BC0D-9462-425B5BC7ADAD}"/>
              </a:ext>
            </a:extLst>
          </p:cNvPr>
          <p:cNvSpPr>
            <a:spLocks noGrp="1" noRot="1" noChangeAspect="1"/>
          </p:cNvSpPr>
          <p:nvPr>
            <p:ph type="sldImg"/>
          </p:nvPr>
        </p:nvSpPr>
        <p:spPr>
          <a:xfrm>
            <a:off x="685800" y="1143000"/>
            <a:ext cx="5486400" cy="3086100"/>
          </a:xfrm>
          <a:prstGeom prst="rect">
            <a:avLst/>
          </a:prstGeom>
        </p:spPr>
      </p:sp>
      <p:sp>
        <p:nvSpPr>
          <p:cNvPr id="380" name="PlaceHolder 2">
            <a:extLst>
              <a:ext uri="{FF2B5EF4-FFF2-40B4-BE49-F238E27FC236}">
                <a16:creationId xmlns:a16="http://schemas.microsoft.com/office/drawing/2014/main" xmlns="" id="{9120847A-7958-C633-4FE6-671AE5CAF173}"/>
              </a:ext>
            </a:extLst>
          </p:cNvPr>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a:extLst>
              <a:ext uri="{FF2B5EF4-FFF2-40B4-BE49-F238E27FC236}">
                <a16:creationId xmlns:a16="http://schemas.microsoft.com/office/drawing/2014/main" xmlns="" id="{08886076-35BD-2636-BCFB-D54066798478}"/>
              </a:ext>
            </a:extLst>
          </p:cNvPr>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6</a:t>
            </a:fld>
            <a:endParaRPr lang="en-US" sz="1200" b="0" strike="noStrike" spc="-1">
              <a:latin typeface="Times New Roman"/>
            </a:endParaRPr>
          </a:p>
        </p:txBody>
      </p:sp>
    </p:spTree>
    <p:extLst>
      <p:ext uri="{BB962C8B-B14F-4D97-AF65-F5344CB8AC3E}">
        <p14:creationId xmlns:p14="http://schemas.microsoft.com/office/powerpoint/2010/main" val="851634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t>10-11-2024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xmlns="" id="{4DCED223-EF63-605A-08B3-3B52963FC6A6}"/>
              </a:ext>
            </a:extLst>
          </p:cNvPr>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p>
        </p:txBody>
      </p:sp>
      <p:sp>
        <p:nvSpPr>
          <p:cNvPr id="9" name="Rectangle 8">
            <a:extLst>
              <a:ext uri="{FF2B5EF4-FFF2-40B4-BE49-F238E27FC236}">
                <a16:creationId xmlns:a16="http://schemas.microsoft.com/office/drawing/2014/main" xmlns=""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xmlns="" id="{12055C93-3B68-7B2F-D1BC-57DBBDF9047B}"/>
              </a:ext>
            </a:extLst>
          </p:cNvPr>
          <p:cNvPicPr>
            <a:picLocks noChangeAspect="1"/>
          </p:cNvPicPr>
          <p:nvPr userDrawn="1"/>
        </p:nvPicPr>
        <p:blipFill>
          <a:blip r:embed="rId13"/>
          <a:srcRect/>
          <a:stretch/>
        </p:blipFill>
        <p:spPr>
          <a:xfrm>
            <a:off x="7435308" y="29029"/>
            <a:ext cx="1245494" cy="405088"/>
          </a:xfrm>
          <a:prstGeom prst="rect">
            <a:avLst/>
          </a:prstGeom>
        </p:spPr>
      </p:pic>
      <p:sp>
        <p:nvSpPr>
          <p:cNvPr id="13" name="Rectangle 12">
            <a:extLst>
              <a:ext uri="{FF2B5EF4-FFF2-40B4-BE49-F238E27FC236}">
                <a16:creationId xmlns:a16="http://schemas.microsoft.com/office/drawing/2014/main" xmlns=""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mailto:Rakulraj2004@gmail.com" TargetMode="External"/><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15EB3E8-4D66-E74C-AA85-D6FA3DDF1FCB}"/>
              </a:ext>
            </a:extLst>
          </p:cNvPr>
          <p:cNvPicPr>
            <a:picLocks noChangeAspect="1"/>
          </p:cNvPicPr>
          <p:nvPr/>
        </p:nvPicPr>
        <p:blipFill>
          <a:blip r:embed="rId3"/>
          <a:stretch>
            <a:fillRect/>
          </a:stretch>
        </p:blipFill>
        <p:spPr>
          <a:xfrm>
            <a:off x="-1" y="-122464"/>
            <a:ext cx="9144000" cy="5143500"/>
          </a:xfrm>
          <a:prstGeom prst="rect">
            <a:avLst/>
          </a:prstGeom>
        </p:spPr>
      </p:pic>
      <p:sp>
        <p:nvSpPr>
          <p:cNvPr id="2" name="TextBox 1">
            <a:extLst>
              <a:ext uri="{FF2B5EF4-FFF2-40B4-BE49-F238E27FC236}">
                <a16:creationId xmlns:a16="http://schemas.microsoft.com/office/drawing/2014/main" xmlns="" id="{86E0006D-E6E5-1C29-48B1-80051C6B8CF6}"/>
              </a:ext>
            </a:extLst>
          </p:cNvPr>
          <p:cNvSpPr txBox="1"/>
          <p:nvPr/>
        </p:nvSpPr>
        <p:spPr>
          <a:xfrm>
            <a:off x="2274736" y="4468992"/>
            <a:ext cx="4594528" cy="276999"/>
          </a:xfrm>
          <a:prstGeom prst="rect">
            <a:avLst/>
          </a:prstGeom>
          <a:noFill/>
        </p:spPr>
        <p:txBody>
          <a:bodyPr wrap="none" rtlCol="0">
            <a:spAutoFit/>
          </a:bodyPr>
          <a:lstStyle/>
          <a:p>
            <a:pPr algn="ctr"/>
            <a:r>
              <a:rPr lang="en-US" sz="1200" dirty="0">
                <a:solidFill>
                  <a:schemeClr val="bg1"/>
                </a:solidFill>
              </a:rPr>
              <a:t>Disclaimer: The content is curated for educational purposes only.</a:t>
            </a:r>
          </a:p>
        </p:txBody>
      </p:sp>
      <p:sp>
        <p:nvSpPr>
          <p:cNvPr id="5" name="Rectangle: Rounded Corners 4">
            <a:extLst>
              <a:ext uri="{FF2B5EF4-FFF2-40B4-BE49-F238E27FC236}">
                <a16:creationId xmlns:a16="http://schemas.microsoft.com/office/drawing/2014/main" xmlns="" id="{1BFECF01-5B37-F500-F5BF-94F4716E2D91}"/>
              </a:ext>
            </a:extLst>
          </p:cNvPr>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grpSp>
        <p:nvGrpSpPr>
          <p:cNvPr id="6" name="Group 5">
            <a:extLst>
              <a:ext uri="{FF2B5EF4-FFF2-40B4-BE49-F238E27FC236}">
                <a16:creationId xmlns:a16="http://schemas.microsoft.com/office/drawing/2014/main" xmlns="" id="{EBB721ED-22E4-6DB0-5857-C0300ED9B39A}"/>
              </a:ext>
            </a:extLst>
          </p:cNvPr>
          <p:cNvGrpSpPr/>
          <p:nvPr/>
        </p:nvGrpSpPr>
        <p:grpSpPr>
          <a:xfrm>
            <a:off x="1567263" y="1495382"/>
            <a:ext cx="6047412" cy="601034"/>
            <a:chOff x="1567263" y="1495382"/>
            <a:chExt cx="6047412" cy="601034"/>
          </a:xfrm>
        </p:grpSpPr>
        <p:pic>
          <p:nvPicPr>
            <p:cNvPr id="8" name="Google Shape;110;p4" descr="A close up of a sign&#10;&#10;Description automatically generated">
              <a:extLst>
                <a:ext uri="{FF2B5EF4-FFF2-40B4-BE49-F238E27FC236}">
                  <a16:creationId xmlns:a16="http://schemas.microsoft.com/office/drawing/2014/main" xmlns="" id="{C5DCF4E0-0C65-1FEB-0A76-8E20240537A0}"/>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1" name="Picture 10">
              <a:extLst>
                <a:ext uri="{FF2B5EF4-FFF2-40B4-BE49-F238E27FC236}">
                  <a16:creationId xmlns:a16="http://schemas.microsoft.com/office/drawing/2014/main" xmlns="" id="{4954FDD9-FF0B-C2F3-8CBA-8430CF9EF277}"/>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15" name="Straight Connector 14">
              <a:extLst>
                <a:ext uri="{FF2B5EF4-FFF2-40B4-BE49-F238E27FC236}">
                  <a16:creationId xmlns:a16="http://schemas.microsoft.com/office/drawing/2014/main" xmlns=""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xmlns=""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xmlns="" id="{4C1401D8-FA66-1261-CD90-51590003DB53}"/>
                </a:ext>
              </a:extLst>
            </p:cNvPr>
            <p:cNvPicPr/>
            <p:nvPr/>
          </p:nvPicPr>
          <p:blipFill>
            <a:blip r:embed="rId6"/>
            <a:stretch/>
          </p:blipFill>
          <p:spPr>
            <a:xfrm>
              <a:off x="6212294" y="1633695"/>
              <a:ext cx="1402381" cy="363414"/>
            </a:xfrm>
            <a:prstGeom prst="rect">
              <a:avLst/>
            </a:prstGeom>
            <a:ln w="0">
              <a:noFill/>
            </a:ln>
          </p:spPr>
        </p:pic>
        <p:cxnSp>
          <p:nvCxnSpPr>
            <p:cNvPr id="21" name="Straight Connector 20">
              <a:extLst>
                <a:ext uri="{FF2B5EF4-FFF2-40B4-BE49-F238E27FC236}">
                  <a16:creationId xmlns:a16="http://schemas.microsoft.com/office/drawing/2014/main" xmlns=""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a:extLst>
                <a:ext uri="{FF2B5EF4-FFF2-40B4-BE49-F238E27FC236}">
                  <a16:creationId xmlns:a16="http://schemas.microsoft.com/office/drawing/2014/main" xmlns="" id="{7EE3A363-7C08-0337-B159-84F504E87478}"/>
                </a:ext>
              </a:extLst>
            </p:cNvPr>
            <p:cNvPicPr>
              <a:picLocks noChangeAspect="1"/>
            </p:cNvPicPr>
            <p:nvPr/>
          </p:nvPicPr>
          <p:blipFill>
            <a:blip r:embed="rId7"/>
            <a:stretch>
              <a:fillRect/>
            </a:stretch>
          </p:blipFill>
          <p:spPr>
            <a:xfrm>
              <a:off x="1567263" y="1495382"/>
              <a:ext cx="1816256" cy="454064"/>
            </a:xfrm>
            <a:prstGeom prst="rect">
              <a:avLst/>
            </a:prstGeom>
          </p:spPr>
        </p:pic>
      </p:grpSp>
      <p:sp>
        <p:nvSpPr>
          <p:cNvPr id="7" name="TextBox 6">
            <a:extLst>
              <a:ext uri="{FF2B5EF4-FFF2-40B4-BE49-F238E27FC236}">
                <a16:creationId xmlns:a16="http://schemas.microsoft.com/office/drawing/2014/main" xmlns="" id="{5FD0626E-7FFA-F384-1DF5-056574800B20}"/>
              </a:ext>
            </a:extLst>
          </p:cNvPr>
          <p:cNvSpPr txBox="1"/>
          <p:nvPr/>
        </p:nvSpPr>
        <p:spPr>
          <a:xfrm>
            <a:off x="1501187" y="2266524"/>
            <a:ext cx="6520068" cy="2154436"/>
          </a:xfrm>
          <a:prstGeom prst="rect">
            <a:avLst/>
          </a:prstGeom>
          <a:noFill/>
        </p:spPr>
        <p:txBody>
          <a:bodyPr wrap="square">
            <a:spAutoFit/>
          </a:bodyPr>
          <a:lstStyle/>
          <a:p>
            <a:pPr algn="ctr">
              <a:lnSpc>
                <a:spcPct val="150000"/>
              </a:lnSpc>
              <a:spcBef>
                <a:spcPts val="600"/>
              </a:spcBef>
              <a:spcAft>
                <a:spcPts val="600"/>
              </a:spcAft>
            </a:pPr>
            <a:r>
              <a:rPr lang="en-US" sz="1800" dirty="0" smtClean="0"/>
              <a:t> </a:t>
            </a:r>
            <a:r>
              <a:rPr lang="en-US" sz="1800" dirty="0" smtClean="0">
                <a:latin typeface="Times New Roman" panose="02020603050405020304" pitchFamily="18" charset="0"/>
                <a:cs typeface="Times New Roman" panose="02020603050405020304" pitchFamily="18" charset="0"/>
              </a:rPr>
              <a:t>TRAFFIC MANAGEMENT </a:t>
            </a:r>
            <a:endParaRPr lang="en-US" sz="1800" dirty="0" smtClean="0">
              <a:latin typeface="Times New Roman" panose="02020603050405020304" pitchFamily="18" charset="0"/>
              <a:cs typeface="Times New Roman" panose="02020603050405020304" pitchFamily="18" charset="0"/>
            </a:endParaRPr>
          </a:p>
          <a:p>
            <a:r>
              <a:rPr lang="en-US" sz="1400" dirty="0" smtClean="0">
                <a:latin typeface="Times New Roman" panose="02020603050405020304" pitchFamily="18" charset="0"/>
                <a:cs typeface="Times New Roman" panose="02020603050405020304" pitchFamily="18" charset="0"/>
              </a:rPr>
              <a:t>Team </a:t>
            </a:r>
            <a:r>
              <a:rPr lang="en-US" sz="1400" dirty="0">
                <a:latin typeface="Times New Roman" panose="02020603050405020304" pitchFamily="18" charset="0"/>
                <a:cs typeface="Times New Roman" panose="02020603050405020304" pitchFamily="18" charset="0"/>
              </a:rPr>
              <a:t>: </a:t>
            </a:r>
            <a:r>
              <a:rPr lang="en-US" sz="1400" dirty="0" smtClean="0">
                <a:latin typeface="Times New Roman" panose="02020603050405020304" pitchFamily="18" charset="0"/>
                <a:cs typeface="Times New Roman" panose="02020603050405020304" pitchFamily="18" charset="0"/>
              </a:rPr>
              <a:t>RAKUL RAJ A</a:t>
            </a:r>
          </a:p>
          <a:p>
            <a:r>
              <a:rPr lang="en-US" dirty="0" smtClean="0">
                <a:latin typeface="Times New Roman" panose="02020603050405020304" pitchFamily="18" charset="0"/>
                <a:cs typeface="Times New Roman" panose="02020603050405020304" pitchFamily="18" charset="0"/>
              </a:rPr>
              <a:t>Email </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hlinkClick r:id="rId8"/>
              </a:rPr>
              <a:t>Rakulraj2004@gmail.com</a:t>
            </a:r>
            <a:endParaRPr lang="en-US" dirty="0" smtClean="0">
              <a:latin typeface="Times New Roman" panose="02020603050405020304" pitchFamily="18" charset="0"/>
              <a:cs typeface="Times New Roman" panose="02020603050405020304" pitchFamily="18" charset="0"/>
            </a:endParaRPr>
          </a:p>
          <a:p>
            <a:r>
              <a:rPr lang="en-US" sz="1400" dirty="0" smtClean="0">
                <a:latin typeface="Times New Roman" panose="02020603050405020304" pitchFamily="18" charset="0"/>
                <a:cs typeface="Times New Roman" panose="02020603050405020304" pitchFamily="18" charset="0"/>
              </a:rPr>
              <a:t>Guide</a:t>
            </a:r>
            <a:r>
              <a:rPr lang="en-US" sz="1400" dirty="0">
                <a:latin typeface="Times New Roman" panose="02020603050405020304" pitchFamily="18" charset="0"/>
                <a:cs typeface="Times New Roman" panose="02020603050405020304" pitchFamily="18" charset="0"/>
              </a:rPr>
              <a:t>: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P.Raja</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Master Trainer )</a:t>
            </a:r>
            <a:endParaRPr lang="en-US" sz="1400" dirty="0">
              <a:latin typeface="Times New Roman" panose="02020603050405020304" pitchFamily="18" charset="0"/>
              <a:cs typeface="Times New Roman" panose="02020603050405020304" pitchFamily="18" charset="0"/>
            </a:endParaRPr>
          </a:p>
          <a:p>
            <a:pPr algn="ctr"/>
            <a:endParaRPr lang="en-US" dirty="0"/>
          </a:p>
          <a:p>
            <a:pPr algn="ctr"/>
            <a:endParaRPr lang="en-US" sz="1400" dirty="0"/>
          </a:p>
          <a:p>
            <a:pPr algn="ctr"/>
            <a:endParaRPr lang="en-US" dirty="0"/>
          </a:p>
          <a:p>
            <a:pPr algn="ctr"/>
            <a:endParaRPr lang="en-US" sz="1400" dirty="0"/>
          </a:p>
        </p:txBody>
      </p:sp>
    </p:spTree>
    <p:extLst>
      <p:ext uri="{BB962C8B-B14F-4D97-AF65-F5344CB8AC3E}">
        <p14:creationId xmlns:p14="http://schemas.microsoft.com/office/powerpoint/2010/main" val="2370717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3161462" y="2047562"/>
            <a:ext cx="2821075" cy="10483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a16="http://schemas.microsoft.com/office/drawing/2014/main" xmlns="" id="{927410B5-1C26-2D39-1160-ABCF2EAFC484}"/>
              </a:ext>
            </a:extLst>
          </p:cNvPr>
          <p:cNvSpPr txBox="1"/>
          <p:nvPr/>
        </p:nvSpPr>
        <p:spPr>
          <a:xfrm>
            <a:off x="439894" y="598433"/>
            <a:ext cx="802568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OUTLINE</a:t>
            </a:r>
            <a:endParaRPr lang="en-US" sz="9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E1494DD5-904E-76E9-38C0-10A35CC5BDD0}"/>
              </a:ext>
            </a:extLst>
          </p:cNvPr>
          <p:cNvSpPr txBox="1"/>
          <p:nvPr/>
        </p:nvSpPr>
        <p:spPr>
          <a:xfrm>
            <a:off x="1104456" y="1060098"/>
            <a:ext cx="6935087" cy="3361946"/>
          </a:xfrm>
          <a:prstGeom prst="rect">
            <a:avLst/>
          </a:prstGeom>
          <a:noFill/>
        </p:spPr>
        <p:txBody>
          <a:bodyPr wrap="square">
            <a:spAutoFit/>
          </a:bodyPr>
          <a:lstStyle/>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Abstract</a:t>
            </a:r>
          </a:p>
          <a:p>
            <a:pPr marL="285750" indent="-285750">
              <a:lnSpc>
                <a:spcPct val="90000"/>
              </a:lnSpc>
              <a:spcBef>
                <a:spcPts val="1000"/>
              </a:spcBef>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Problem Statement </a:t>
            </a: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Proposed System/Solution</a:t>
            </a:r>
            <a:endParaRPr lang="en-US" sz="3600" dirty="0">
              <a:latin typeface="Times New Roman" panose="02020603050405020304" pitchFamily="18" charset="0"/>
              <a:cs typeface="Times New Roman" panose="02020603050405020304" pitchFamily="18" charset="0"/>
              <a:sym typeface="Arial"/>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Algorithm &amp; Deployment  </a:t>
            </a:r>
            <a:endParaRPr lang="en-US" sz="3600" dirty="0">
              <a:latin typeface="Times New Roman" panose="02020603050405020304" pitchFamily="18" charset="0"/>
              <a:cs typeface="Times New Roman" panose="02020603050405020304" pitchFamily="18" charset="0"/>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GitHub Link</a:t>
            </a:r>
            <a:endParaRPr lang="en-US" sz="3600" dirty="0">
              <a:latin typeface="Times New Roman" panose="02020603050405020304" pitchFamily="18" charset="0"/>
              <a:cs typeface="Times New Roman" panose="02020603050405020304" pitchFamily="18" charset="0"/>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Project Demo(photos / videos)</a:t>
            </a:r>
            <a:endParaRPr lang="en-US" sz="3600" dirty="0">
              <a:latin typeface="Times New Roman" panose="02020603050405020304" pitchFamily="18" charset="0"/>
              <a:cs typeface="Times New Roman" panose="02020603050405020304" pitchFamily="18" charset="0"/>
              <a:sym typeface="Arial"/>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Conclusion</a:t>
            </a:r>
            <a:endParaRPr lang="en-US" sz="3600" dirty="0">
              <a:latin typeface="Times New Roman" panose="02020603050405020304" pitchFamily="18" charset="0"/>
              <a:cs typeface="Times New Roman" panose="02020603050405020304" pitchFamily="18" charset="0"/>
              <a:sym typeface="Arial"/>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Future Scope</a:t>
            </a:r>
            <a:endParaRPr lang="en-US" sz="3600" dirty="0">
              <a:latin typeface="Times New Roman" panose="02020603050405020304" pitchFamily="18" charset="0"/>
              <a:cs typeface="Times New Roman" panose="02020603050405020304" pitchFamily="18" charset="0"/>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References</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300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D2E813-CB30-52BE-482F-A822E8D42EA5}"/>
              </a:ext>
            </a:extLst>
          </p:cNvPr>
          <p:cNvSpPr>
            <a:spLocks noGrp="1"/>
          </p:cNvSpPr>
          <p:nvPr>
            <p:ph type="title"/>
          </p:nvPr>
        </p:nvSpPr>
        <p:spPr/>
        <p:txBody>
          <a:bodyPr/>
          <a:lstStyle/>
          <a:p>
            <a:r>
              <a:rPr lang="en-US" sz="2400" b="1" dirty="0">
                <a:solidFill>
                  <a:srgbClr val="002060"/>
                </a:solidFill>
                <a:latin typeface="Times New Roman" panose="02020603050405020304" pitchFamily="18" charset="0"/>
                <a:cs typeface="Times New Roman" panose="02020603050405020304" pitchFamily="18" charset="0"/>
              </a:rPr>
              <a:t>Problem</a:t>
            </a:r>
            <a:r>
              <a:rPr lang="en-US" sz="1400" b="1" dirty="0">
                <a:solidFill>
                  <a:schemeClr val="accent1"/>
                </a:solidFill>
                <a:latin typeface="Times New Roman" panose="02020603050405020304" pitchFamily="18" charset="0"/>
                <a:cs typeface="Times New Roman" panose="02020603050405020304" pitchFamily="18" charset="0"/>
              </a:rPr>
              <a:t> </a:t>
            </a:r>
            <a:r>
              <a:rPr lang="en-US" sz="2400" b="1" dirty="0">
                <a:solidFill>
                  <a:srgbClr val="002060"/>
                </a:solidFill>
                <a:latin typeface="Times New Roman" panose="02020603050405020304" pitchFamily="18" charset="0"/>
                <a:cs typeface="Times New Roman" panose="02020603050405020304" pitchFamily="18" charset="0"/>
              </a:rPr>
              <a:t>Statement</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xmlns="" id="{65232313-4619-FEA0-78A7-CCFD36DEBD54}"/>
              </a:ext>
            </a:extLst>
          </p:cNvPr>
          <p:cNvSpPr txBox="1"/>
          <p:nvPr/>
        </p:nvSpPr>
        <p:spPr>
          <a:xfrm>
            <a:off x="311700" y="1017725"/>
            <a:ext cx="8520600" cy="2949525"/>
          </a:xfrm>
          <a:prstGeom prst="rect">
            <a:avLst/>
          </a:prstGeom>
          <a:noFill/>
        </p:spPr>
        <p:txBody>
          <a:bodyPr wrap="square" rtlCol="0">
            <a:spAutoFit/>
          </a:bodyPr>
          <a:lstStyle/>
          <a:p>
            <a:pPr lvl="0">
              <a:lnSpc>
                <a:spcPct val="150000"/>
              </a:lnSpc>
              <a:spcBef>
                <a:spcPts val="600"/>
              </a:spcBef>
              <a:spcAft>
                <a:spcPts val="600"/>
              </a:spcAft>
              <a:buSzPts val="1000"/>
              <a:tabLst>
                <a:tab pos="457200" algn="l"/>
              </a:tabLst>
            </a:pPr>
            <a:r>
              <a:rPr lang="en-US" sz="1800" dirty="0"/>
              <a:t>This project aims to address these challenges by utilizing advanced machine learning techniques to develop accurate, data-driven traffic prediction models. The focus is on leveraging Artificial Neural Networks (ANN) and Recurrent Neural Networks (RNN) to analyze historical traffic data and make real-time predictions. These models will provide insights that support better decision-making in traffic management, enabling proactive responses to congestion and improving overall efficiency in urban transportation systems.</a:t>
            </a:r>
            <a:endParaRPr lang="en-IN" dirty="0"/>
          </a:p>
        </p:txBody>
      </p:sp>
    </p:spTree>
    <p:extLst>
      <p:ext uri="{BB962C8B-B14F-4D97-AF65-F5344CB8AC3E}">
        <p14:creationId xmlns:p14="http://schemas.microsoft.com/office/powerpoint/2010/main" val="3401695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F78195-9B03-00E3-45B8-00FA85409CCC}"/>
              </a:ext>
            </a:extLst>
          </p:cNvPr>
          <p:cNvSpPr>
            <a:spLocks noGrp="1"/>
          </p:cNvSpPr>
          <p:nvPr>
            <p:ph type="title"/>
          </p:nvPr>
        </p:nvSpPr>
        <p:spPr>
          <a:xfrm>
            <a:off x="311699" y="445025"/>
            <a:ext cx="8520600" cy="461665"/>
          </a:xfr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Abstract</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xmlns="" id="{6FEA017C-D927-8F7C-94B8-888C58DF6338}"/>
              </a:ext>
            </a:extLst>
          </p:cNvPr>
          <p:cNvSpPr txBox="1"/>
          <p:nvPr/>
        </p:nvSpPr>
        <p:spPr>
          <a:xfrm>
            <a:off x="311699" y="906690"/>
            <a:ext cx="8520600" cy="2540888"/>
          </a:xfrm>
          <a:prstGeom prst="rect">
            <a:avLst/>
          </a:prstGeom>
          <a:noFill/>
        </p:spPr>
        <p:txBody>
          <a:bodyPr wrap="square" rtlCol="0">
            <a:spAutoFit/>
          </a:bodyPr>
          <a:lstStyle/>
          <a:p>
            <a:pPr algn="just">
              <a:lnSpc>
                <a:spcPct val="150000"/>
              </a:lnSpc>
              <a:spcBef>
                <a:spcPts val="600"/>
              </a:spcBef>
              <a:spcAft>
                <a:spcPts val="600"/>
              </a:spcAft>
            </a:pPr>
            <a:r>
              <a:rPr lang="en-US" sz="1800" dirty="0">
                <a:latin typeface="Times New Roman" panose="02020603050405020304" pitchFamily="18" charset="0"/>
                <a:ea typeface="Calibri" panose="020F0502020204030204" pitchFamily="34" charset="0"/>
                <a:cs typeface="Times New Roman" panose="02020603050405020304" pitchFamily="18" charset="0"/>
              </a:rPr>
              <a:t>This report examines recent advances in traffic management prediction using machine learning and AI. It investigates methods such as Artificial Neural Networks (ANN), Time Series Linear Models (TSLM), and Recurrent Neural Networks (RNN), each suited for different aspects of traffic prediction. We analyze the strengths and limitations of each method and evaluate them to determine the best approaches for accurate, real-time traffic prediction and </a:t>
            </a:r>
            <a:r>
              <a:rPr lang="en-US" sz="1800" dirty="0" smtClean="0">
                <a:latin typeface="Times New Roman" panose="02020603050405020304" pitchFamily="18" charset="0"/>
                <a:ea typeface="Calibri" panose="020F0502020204030204" pitchFamily="34" charset="0"/>
                <a:cs typeface="Times New Roman" panose="02020603050405020304" pitchFamily="18" charset="0"/>
              </a:rPr>
              <a:t>management.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9215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5745DE-B712-F06B-67FA-D3D7D6FBF5DF}"/>
              </a:ext>
            </a:extLst>
          </p:cNvPr>
          <p:cNvSpPr>
            <a:spLocks noGrp="1"/>
          </p:cNvSpPr>
          <p:nvPr>
            <p:ph type="title"/>
          </p:nvPr>
        </p:nvSpPr>
        <p:spPr>
          <a:xfrm>
            <a:off x="311700" y="537806"/>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Proposed Solution</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xmlns="" id="{3CA234FC-7A9E-FC23-DF6A-7C085D68132E}"/>
              </a:ext>
            </a:extLst>
          </p:cNvPr>
          <p:cNvSpPr txBox="1"/>
          <p:nvPr/>
        </p:nvSpPr>
        <p:spPr>
          <a:xfrm>
            <a:off x="311700" y="996052"/>
            <a:ext cx="8679051" cy="2585323"/>
          </a:xfrm>
          <a:prstGeom prst="rect">
            <a:avLst/>
          </a:prstGeom>
          <a:noFill/>
        </p:spPr>
        <p:txBody>
          <a:bodyPr wrap="square" rtlCol="0">
            <a:spAutoFit/>
          </a:bodyPr>
          <a:lstStyle/>
          <a:p>
            <a:pPr>
              <a:lnSpc>
                <a:spcPct val="150000"/>
              </a:lnSpc>
              <a:spcBef>
                <a:spcPts val="600"/>
              </a:spcBef>
              <a:spcAft>
                <a:spcPts val="600"/>
              </a:spcAft>
            </a:pPr>
            <a:r>
              <a:rPr lang="en-US" sz="1800" dirty="0"/>
              <a:t>To address the complexities of urban traffic management and improve real-time traffic flow prediction, this project proposes a machine learning-based approach that leverages Artificial Neural Networks (ANN) and Recurrent Neural Networks (RNN). These models are chosen for their capability to analyze complex, nonlinear patterns in traffic data and handle the temporal dependencies in sequential data, which is crucial for understanding traffic flow over </a:t>
            </a:r>
            <a:r>
              <a:rPr lang="en-US" sz="1800" dirty="0" smtClean="0"/>
              <a:t>time</a:t>
            </a:r>
            <a:r>
              <a:rPr lang="en-US" sz="1800" dirty="0" smtClean="0">
                <a:effectLst/>
                <a:latin typeface="Times New Roman" panose="02020603050405020304" pitchFamily="18"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4400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2C0E2A93-805F-1555-3BD5-88D1C356A49F}"/>
            </a:ext>
          </a:extLst>
        </p:cNvPr>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xmlns="" id="{E867C780-D17D-9A17-4A1B-8CB595EC9D04}"/>
              </a:ext>
            </a:extLst>
          </p:cNvPr>
          <p:cNvSpPr txBox="1">
            <a:spLocks/>
          </p:cNvSpPr>
          <p:nvPr/>
        </p:nvSpPr>
        <p:spPr>
          <a:xfrm>
            <a:off x="0" y="462112"/>
            <a:ext cx="8887146" cy="39557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dirty="0">
                <a:solidFill>
                  <a:srgbClr val="0000A8"/>
                </a:solidFill>
                <a:latin typeface="Times New Roman" panose="02020603050405020304" pitchFamily="18" charset="0"/>
                <a:cs typeface="Times New Roman" panose="02020603050405020304" pitchFamily="18" charset="0"/>
              </a:rPr>
              <a:t>Github project </a:t>
            </a:r>
            <a:r>
              <a:rPr lang="en-US" sz="3000" b="1" dirty="0" smtClean="0">
                <a:solidFill>
                  <a:srgbClr val="0000A8"/>
                </a:solidFill>
                <a:latin typeface="Times New Roman" panose="02020603050405020304" pitchFamily="18" charset="0"/>
                <a:cs typeface="Times New Roman" panose="02020603050405020304" pitchFamily="18" charset="0"/>
              </a:rPr>
              <a:t>link</a:t>
            </a:r>
          </a:p>
          <a:p>
            <a:pPr algn="ctr">
              <a:spcBef>
                <a:spcPts val="600"/>
              </a:spcBef>
            </a:pPr>
            <a:endParaRPr lang="en-US" sz="3000" b="1" dirty="0">
              <a:solidFill>
                <a:srgbClr val="0000A8"/>
              </a:solidFill>
              <a:latin typeface="Times New Roman" panose="02020603050405020304" pitchFamily="18" charset="0"/>
              <a:cs typeface="Times New Roman" panose="02020603050405020304" pitchFamily="18" charset="0"/>
            </a:endParaRPr>
          </a:p>
          <a:p>
            <a:pPr algn="ctr">
              <a:spcBef>
                <a:spcPts val="600"/>
              </a:spcBef>
            </a:pPr>
            <a:r>
              <a:rPr lang="en-US" sz="3000" b="1" dirty="0">
                <a:solidFill>
                  <a:srgbClr val="0000A8"/>
                </a:solidFill>
                <a:latin typeface="Times New Roman" panose="02020603050405020304" pitchFamily="18" charset="0"/>
                <a:cs typeface="Times New Roman" panose="02020603050405020304" pitchFamily="18" charset="0"/>
              </a:rPr>
              <a:t>https://github.com/Rakulrajashok/NAAN-MUDHALVAN-PROJECT.git</a:t>
            </a:r>
            <a:endParaRPr lang="en-US" sz="3000" b="1" dirty="0">
              <a:solidFill>
                <a:srgbClr val="0000A8"/>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4531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B6A9F3CC-AB4B-D6F1-9346-AC2BB94FA663}"/>
              </a:ext>
            </a:extLst>
          </p:cNvPr>
          <p:cNvSpPr txBox="1">
            <a:spLocks/>
          </p:cNvSpPr>
          <p:nvPr/>
        </p:nvSpPr>
        <p:spPr>
          <a:xfrm>
            <a:off x="127040" y="440791"/>
            <a:ext cx="85206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rgbClr val="002060"/>
                </a:solidFill>
                <a:latin typeface="Times New Roman" panose="02020603050405020304" pitchFamily="18" charset="0"/>
                <a:cs typeface="Times New Roman" panose="02020603050405020304" pitchFamily="18" charset="0"/>
              </a:rPr>
              <a:t>Video of Project Demo</a:t>
            </a:r>
            <a:endParaRPr lang="en-IN" sz="2400" b="1" dirty="0">
              <a:solidFill>
                <a:srgbClr val="002060"/>
              </a:solidFill>
              <a:latin typeface="Times New Roman" panose="02020603050405020304" pitchFamily="18" charset="0"/>
              <a:cs typeface="Times New Roman" panose="02020603050405020304" pitchFamily="18" charset="0"/>
            </a:endParaRPr>
          </a:p>
        </p:txBody>
      </p:sp>
      <p:pic>
        <p:nvPicPr>
          <p:cNvPr id="2" name="video">
            <a:hlinkClick r:id="" action="ppaction://media"/>
            <a:extLst>
              <a:ext uri="{FF2B5EF4-FFF2-40B4-BE49-F238E27FC236}">
                <a16:creationId xmlns:a16="http://schemas.microsoft.com/office/drawing/2014/main" xmlns="" id="{C9DA3036-14D7-4916-1B3D-0A2B4894DCE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7040" y="925401"/>
            <a:ext cx="8885999" cy="3546475"/>
          </a:xfrm>
          <a:prstGeom prst="rect">
            <a:avLst/>
          </a:prstGeom>
        </p:spPr>
      </p:pic>
    </p:spTree>
    <p:extLst>
      <p:ext uri="{BB962C8B-B14F-4D97-AF65-F5344CB8AC3E}">
        <p14:creationId xmlns:p14="http://schemas.microsoft.com/office/powerpoint/2010/main" val="31241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6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FF90F4B-9803-CB1B-02A8-FB5D111C9F43}"/>
              </a:ext>
            </a:extLst>
          </p:cNvPr>
          <p:cNvSpPr>
            <a:spLocks noGrp="1"/>
          </p:cNvSpPr>
          <p:nvPr>
            <p:ph type="title"/>
          </p:nvPr>
        </p:nvSpPr>
        <p:spPr>
          <a:xfrm>
            <a:off x="311700" y="511392"/>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Conclusion</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xmlns="" id="{CB3883AC-6274-E091-3840-03F5D893AEA5}"/>
              </a:ext>
            </a:extLst>
          </p:cNvPr>
          <p:cNvSpPr txBox="1"/>
          <p:nvPr/>
        </p:nvSpPr>
        <p:spPr>
          <a:xfrm>
            <a:off x="311700" y="973057"/>
            <a:ext cx="8618448" cy="1477328"/>
          </a:xfrm>
          <a:prstGeom prst="rect">
            <a:avLst/>
          </a:prstGeom>
          <a:noFill/>
        </p:spPr>
        <p:txBody>
          <a:bodyPr wrap="square" rtlCol="0">
            <a:spAutoFit/>
          </a:bodyPr>
          <a:lstStyle/>
          <a:p>
            <a:r>
              <a:rPr lang="en-US" sz="1800"/>
              <a:t>In </a:t>
            </a:r>
            <a:r>
              <a:rPr lang="en-US" sz="1800" smtClean="0"/>
              <a:t>conclusion, </a:t>
            </a:r>
            <a:r>
              <a:rPr lang="en-US" sz="1800" dirty="0"/>
              <a:t>this project demonstrates the potential of machine learning in improving urban traffic management. With ongoing development, these models could form the foundation of intelligent traffic systems that reduce congestion, enhance public safety, and contribute to smarter, more sustainable urban environments.</a:t>
            </a:r>
            <a:endParaRPr lang="en-IN" dirty="0"/>
          </a:p>
        </p:txBody>
      </p:sp>
    </p:spTree>
    <p:extLst>
      <p:ext uri="{BB962C8B-B14F-4D97-AF65-F5344CB8AC3E}">
        <p14:creationId xmlns:p14="http://schemas.microsoft.com/office/powerpoint/2010/main" val="2174784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1F10A2C-122D-B694-9544-674D5B7F3F6D}"/>
              </a:ext>
            </a:extLst>
          </p:cNvPr>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Future Scope</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xmlns="" id="{EA987ECC-B781-6045-328B-B25654AA3FE9}"/>
              </a:ext>
            </a:extLst>
          </p:cNvPr>
          <p:cNvSpPr txBox="1"/>
          <p:nvPr/>
        </p:nvSpPr>
        <p:spPr>
          <a:xfrm>
            <a:off x="162732" y="958488"/>
            <a:ext cx="8818536" cy="1892826"/>
          </a:xfrm>
          <a:prstGeom prst="rect">
            <a:avLst/>
          </a:prstGeom>
          <a:noFill/>
        </p:spPr>
        <p:txBody>
          <a:bodyPr wrap="square" rtlCol="0">
            <a:spAutoFit/>
          </a:bodyPr>
          <a:lstStyle/>
          <a:p>
            <a:r>
              <a:rPr lang="en-US" sz="1800" dirty="0"/>
              <a:t>·  Real-Time Data Integration</a:t>
            </a:r>
          </a:p>
          <a:p>
            <a:r>
              <a:rPr lang="en-US" sz="1800" dirty="0"/>
              <a:t>·  Hybrid Model Development</a:t>
            </a:r>
          </a:p>
          <a:p>
            <a:r>
              <a:rPr lang="en-US" sz="1800" dirty="0"/>
              <a:t>·  Sentiment Analysis and Social Media Data </a:t>
            </a:r>
          </a:p>
          <a:p>
            <a:r>
              <a:rPr lang="en-US" sz="1800" dirty="0"/>
              <a:t>·  Edge Computing and Distributed Systems</a:t>
            </a:r>
          </a:p>
          <a:p>
            <a:r>
              <a:rPr lang="en-US" sz="1800" dirty="0"/>
              <a:t>·  Expansion to Multi-Modal Traffic Prediction</a:t>
            </a:r>
          </a:p>
          <a:p>
            <a:pPr marL="285750" indent="-285750">
              <a:lnSpc>
                <a:spcPct val="150000"/>
              </a:lnSpc>
              <a:buFont typeface="Arial" panose="020B0604020202020204" pitchFamily="34" charset="0"/>
              <a:buChar char="•"/>
            </a:pPr>
            <a:endParaRPr lang="en-IN" sz="1800" b="1" dirty="0"/>
          </a:p>
        </p:txBody>
      </p:sp>
    </p:spTree>
    <p:extLst>
      <p:ext uri="{BB962C8B-B14F-4D97-AF65-F5344CB8AC3E}">
        <p14:creationId xmlns:p14="http://schemas.microsoft.com/office/powerpoint/2010/main" val="70511426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http://purl.org/dc/terms/"/>
    <ds:schemaRef ds:uri="94eeb56d-118c-48c3-937f-7f05817f7373"/>
    <ds:schemaRef ds:uri="http://schemas.microsoft.com/office/2006/metadata/properties"/>
    <ds:schemaRef ds:uri="http://schemas.openxmlformats.org/package/2006/metadata/core-properties"/>
    <ds:schemaRef ds:uri="http://schemas.microsoft.com/office/2006/documentManagement/types"/>
    <ds:schemaRef ds:uri="http://www.w3.org/XML/1998/namespace"/>
    <ds:schemaRef ds:uri="http://purl.org/dc/elements/1.1/"/>
    <ds:schemaRef ds:uri="http://schemas.microsoft.com/office/infopath/2007/PartnerControls"/>
    <ds:schemaRef ds:uri="fe56e3b0-34a1-4d6f-a501-a0b2b7006a18"/>
    <ds:schemaRef ds:uri="http://purl.org/dc/dcmitype/"/>
  </ds:schemaRefs>
</ds:datastoreItem>
</file>

<file path=customXml/itemProps3.xml><?xml version="1.0" encoding="utf-8"?>
<ds:datastoreItem xmlns:ds="http://schemas.openxmlformats.org/officeDocument/2006/customXml" ds:itemID="{82B6CD32-2537-46E7-8CC3-A58D446224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4eeb56d-118c-48c3-937f-7f05817f7373"/>
    <ds:schemaRef ds:uri="fe56e3b0-34a1-4d6f-a501-a0b2b7006a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98</TotalTime>
  <Words>410</Words>
  <Application>Microsoft Office PowerPoint</Application>
  <PresentationFormat>On-screen Show (16:9)</PresentationFormat>
  <Paragraphs>43</Paragraphs>
  <Slides>10</Slides>
  <Notes>4</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Times New Roman</vt:lpstr>
      <vt:lpstr>Simple Light</vt:lpstr>
      <vt:lpstr>PowerPoint Presentation</vt:lpstr>
      <vt:lpstr>PowerPoint Presentation</vt:lpstr>
      <vt:lpstr>Problem Statement</vt:lpstr>
      <vt:lpstr>Abstract</vt:lpstr>
      <vt:lpstr>Proposed Solution</vt:lpstr>
      <vt:lpstr>PowerPoint Presentation</vt:lpstr>
      <vt:lpstr>PowerPoint Presentation</vt:lpstr>
      <vt:lpstr>Conclusion</vt:lpstr>
      <vt:lpstr>Future Scope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Microsoft account</cp:lastModifiedBy>
  <cp:revision>15</cp:revision>
  <dcterms:modified xsi:type="dcterms:W3CDTF">2024-11-10T08:11:07Z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